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21" r:id="rId4"/>
  </p:sldMasterIdLst>
  <p:notesMasterIdLst>
    <p:notesMasterId r:id="rId21"/>
  </p:notesMasterIdLst>
  <p:handoutMasterIdLst>
    <p:handoutMasterId r:id="rId22"/>
  </p:handoutMasterIdLst>
  <p:sldIdLst>
    <p:sldId id="276" r:id="rId5"/>
    <p:sldId id="299" r:id="rId6"/>
    <p:sldId id="293" r:id="rId7"/>
    <p:sldId id="282" r:id="rId8"/>
    <p:sldId id="296" r:id="rId9"/>
    <p:sldId id="301" r:id="rId10"/>
    <p:sldId id="295" r:id="rId11"/>
    <p:sldId id="273" r:id="rId12"/>
    <p:sldId id="300" r:id="rId13"/>
    <p:sldId id="279" r:id="rId14"/>
    <p:sldId id="275" r:id="rId15"/>
    <p:sldId id="280" r:id="rId16"/>
    <p:sldId id="294" r:id="rId17"/>
    <p:sldId id="298" r:id="rId18"/>
    <p:sldId id="274" r:id="rId19"/>
    <p:sldId id="302" r:id="rId20"/>
  </p:sldIdLst>
  <p:sldSz cx="9144000" cy="6858000" type="screen4x3"/>
  <p:notesSz cx="6669088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77A"/>
    <a:srgbClr val="3366FF"/>
    <a:srgbClr val="990000"/>
    <a:srgbClr val="00FF00"/>
    <a:srgbClr val="99FF66"/>
    <a:srgbClr val="FF99FF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81081" autoAdjust="0"/>
  </p:normalViewPr>
  <p:slideViewPr>
    <p:cSldViewPr snapToGrid="0">
      <p:cViewPr varScale="1">
        <p:scale>
          <a:sx n="105" d="100"/>
          <a:sy n="105" d="100"/>
        </p:scale>
        <p:origin x="21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2478" y="-72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2029188-2678-4243-B9D0-436068E73F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E0A3B39-6CD8-4722-BA75-515BA0EB37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CD095526-9924-448E-AF29-E17EB48F5474}" type="datetimeFigureOut">
              <a:rPr lang="de-DE"/>
              <a:pPr>
                <a:defRPr/>
              </a:pPr>
              <a:t>29.03.2021</a:t>
            </a:fld>
            <a:endParaRPr lang="de-DE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8E3B7B03-A665-4332-BD84-DF420BDBBB5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4792A7FE-7355-438E-97D8-4AA3F41605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9B574A-9B9C-433C-B2C5-90928B5137B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39D1B6D-8EF3-4650-9DF1-14EBE5A5D0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A518D24-3089-4513-A1CC-F2AEC5F4AE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5934BBF-4C6C-477E-AB8E-19967DD4DF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D691F9D-9071-4F05-BD16-721675B04E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40154C9-A0FB-41E5-A9DD-69495DE7B0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2FD1D23-C2EE-4B13-9EC7-A80AA9814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0EA469-0006-47E4-97DE-D947AEE3F90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8D52EF0-B7B0-454E-99D6-8AE05E542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A01990-BA44-42BF-945D-C17FAAF644F9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1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A3038AA-A287-4A43-96AA-95528A92E2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0C2F1B7-368A-4A3D-A69F-D12AD2A67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i="1" dirty="0">
                <a:solidFill>
                  <a:srgbClr val="00377A"/>
                </a:solidFill>
                <a:latin typeface="+mn-lt"/>
                <a:ea typeface="ＭＳ Ｐゴシック" panose="020B0600070205080204" pitchFamily="34" charset="-128"/>
              </a:rPr>
              <a:t>Anmerkungen in Notizfeld unten können anschließend inkl. Anleitung gelöscht werden.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D5F6263-586A-4392-94A6-14BB4DD2C2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3790E7-D8A7-4550-8FE5-0AA8D80EF41B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10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2BA0F44-22A9-4CFF-B764-0578B57F7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BE33226-7089-4C56-9321-A295E7291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9 // </a:t>
            </a:r>
            <a:r>
              <a:rPr lang="de-DE" altLang="de-DE" dirty="0" err="1">
                <a:latin typeface="+mn-lt"/>
                <a:ea typeface="ＭＳ Ｐゴシック" panose="020B0600070205080204" pitchFamily="34" charset="-128"/>
              </a:rPr>
              <a:t>Mitbewerb</a:t>
            </a:r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 und Umfeld: </a:t>
            </a:r>
            <a:r>
              <a:rPr lang="de-DE" altLang="de-DE" i="1" u="none" dirty="0">
                <a:latin typeface="+mn-lt"/>
                <a:ea typeface="ＭＳ Ｐゴシック" panose="020B0600070205080204" pitchFamily="34" charset="-128"/>
              </a:rPr>
              <a:t>Wer sind die Wettbewerber, was für Konkurrenz-Produkte gibt es?</a:t>
            </a:r>
            <a:endParaRPr lang="de-DE" altLang="de-DE" u="none" dirty="0">
              <a:latin typeface="+mn-lt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BBBF0D8-B455-421C-A506-AC0DC6817D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BF96FEF-DC9A-4645-8DF4-EAC5A165BCF9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11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2739BF9-C934-4C4F-92AA-F8B62CF85A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AD481FC-D7E9-4453-9289-D9987B389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300" y="4714875"/>
            <a:ext cx="6151563" cy="521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1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Folie 10 // Stärken und Schwächen des Projektes (SWOT)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AD818BC-FEF9-41FA-AA88-68E8B2785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54CD805-D60D-4C35-BE70-F41764F05E19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12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E2980A1-73AD-418B-9B8D-21C0E40B49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7439CD6-0D3F-4AC4-9312-CDE598632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11 // Vorstellung des Teams (</a:t>
            </a:r>
            <a:r>
              <a:rPr lang="de-DE" altLang="de-DE" dirty="0" err="1">
                <a:latin typeface="+mn-lt"/>
                <a:ea typeface="ＭＳ Ｐゴシック" panose="020B0600070205080204" pitchFamily="34" charset="-128"/>
              </a:rPr>
              <a:t>zB</a:t>
            </a:r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. mit Fotos), Qualifikationen, Verantwortlichkeiten, Personalplanung, Struktur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>
            <a:extLst>
              <a:ext uri="{FF2B5EF4-FFF2-40B4-BE49-F238E27FC236}">
                <a16:creationId xmlns:a16="http://schemas.microsoft.com/office/drawing/2014/main" id="{5026BE69-4B15-4887-B366-942DD61BA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>
            <a:extLst>
              <a:ext uri="{FF2B5EF4-FFF2-40B4-BE49-F238E27FC236}">
                <a16:creationId xmlns:a16="http://schemas.microsoft.com/office/drawing/2014/main" id="{491CFFD5-0642-40B8-9FF3-8C55E11F6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12 // Was Sie uns noch mitteilen möchten</a:t>
            </a:r>
            <a:endParaRPr lang="de-AT" altLang="de-DE" sz="10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27652" name="Foliennummernplatzhalter 3">
            <a:extLst>
              <a:ext uri="{FF2B5EF4-FFF2-40B4-BE49-F238E27FC236}">
                <a16:creationId xmlns:a16="http://schemas.microsoft.com/office/drawing/2014/main" id="{F496A9F7-CDB0-4947-BE14-5ACA014F5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1010E4-0DA2-41BB-8D52-FBC011316A18}" type="slidenum">
              <a:rPr lang="en-US" altLang="de-DE" smtClean="0"/>
              <a:pPr/>
              <a:t>13</a:t>
            </a:fld>
            <a:endParaRPr lang="en-US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>
            <a:extLst>
              <a:ext uri="{FF2B5EF4-FFF2-40B4-BE49-F238E27FC236}">
                <a16:creationId xmlns:a16="http://schemas.microsoft.com/office/drawing/2014/main" id="{AEF3538E-8791-4650-A381-6A9B09088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>
            <a:extLst>
              <a:ext uri="{FF2B5EF4-FFF2-40B4-BE49-F238E27FC236}">
                <a16:creationId xmlns:a16="http://schemas.microsoft.com/office/drawing/2014/main" id="{E96883AC-CAAE-4821-B3C9-EFC52BF60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13 // Was Sie uns noch mitteilen möchten</a:t>
            </a:r>
            <a:endParaRPr lang="de-AT" altLang="de-DE" sz="10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28676" name="Foliennummernplatzhalter 3">
            <a:extLst>
              <a:ext uri="{FF2B5EF4-FFF2-40B4-BE49-F238E27FC236}">
                <a16:creationId xmlns:a16="http://schemas.microsoft.com/office/drawing/2014/main" id="{B089EACD-1095-4843-8D29-BBCB7FA598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96503D-85B4-4A20-B006-B2694503CF8A}" type="slidenum">
              <a:rPr lang="en-US" altLang="de-DE" smtClean="0"/>
              <a:pPr/>
              <a:t>14</a:t>
            </a:fld>
            <a:endParaRPr lang="en-US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359467C-6FDE-40DC-BAE0-6F5942AFE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7E94599-D168-4B72-B9B1-06A193437E1F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15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1415443-29CD-413B-8CD8-34870695E9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B91EE15-0F81-4132-8811-85E907787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14 // Was Sie uns noch mitteilen möchten</a:t>
            </a:r>
            <a:endParaRPr lang="de-AT" altLang="de-DE" sz="1000" dirty="0">
              <a:latin typeface="+mn-lt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359467C-6FDE-40DC-BAE0-6F5942AFE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7E94599-D168-4B72-B9B1-06A193437E1F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16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1415443-29CD-413B-8CD8-34870695E9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B91EE15-0F81-4132-8811-85E907787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15 // Was Sie uns noch mitteilen möchten</a:t>
            </a:r>
            <a:endParaRPr lang="de-AT" altLang="de-DE" sz="1000" dirty="0"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5145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1200" dirty="0">
                <a:solidFill>
                  <a:srgbClr val="00377A"/>
                </a:solidFill>
                <a:latin typeface="+mn-lt"/>
                <a:ea typeface="ＭＳ Ｐゴシック" panose="020B0600070205080204" pitchFamily="34" charset="-128"/>
              </a:rPr>
              <a:t>Folie 1 // Projekttitel, Firmenname (falls bereits gegründet), Name(n) der Antragssteller*innen, Kontaktdaten</a:t>
            </a:r>
          </a:p>
          <a:p>
            <a:r>
              <a:rPr lang="de-DE" altLang="de-DE" i="1" dirty="0">
                <a:solidFill>
                  <a:srgbClr val="00377A"/>
                </a:solidFill>
                <a:latin typeface="+mn-lt"/>
                <a:ea typeface="ＭＳ Ｐゴシック" panose="020B0600070205080204" pitchFamily="34" charset="-128"/>
              </a:rPr>
              <a:t>Anmerkungen in Notizfeld unten. Können anschließend inkl. Anleitung gelöscht werden.</a:t>
            </a:r>
          </a:p>
          <a:p>
            <a:endParaRPr lang="de-AT" noProof="0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0EA469-0006-47E4-97DE-D947AEE3F906}" type="slidenum">
              <a:rPr lang="en-US" altLang="de-DE" smtClean="0"/>
              <a:pPr>
                <a:defRPr/>
              </a:pPr>
              <a:t>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2540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>
            <a:extLst>
              <a:ext uri="{FF2B5EF4-FFF2-40B4-BE49-F238E27FC236}">
                <a16:creationId xmlns:a16="http://schemas.microsoft.com/office/drawing/2014/main" id="{6C74107D-6510-4BB0-958C-F75BF52327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izenplatzhalter 2">
            <a:extLst>
              <a:ext uri="{FF2B5EF4-FFF2-40B4-BE49-F238E27FC236}">
                <a16:creationId xmlns:a16="http://schemas.microsoft.com/office/drawing/2014/main" id="{174FBCD3-7861-4A5C-9044-5AAE779BD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2 // </a:t>
            </a:r>
            <a:r>
              <a:rPr lang="de-DE" altLang="de-DE" u="none" dirty="0">
                <a:latin typeface="+mn-lt"/>
                <a:ea typeface="ＭＳ Ｐゴシック" panose="020B0600070205080204" pitchFamily="34" charset="-128"/>
              </a:rPr>
              <a:t>Projektidee (Hintergrund und Motivation zur Projektidee), Erklärung und Darstellung des spezifischen (!) Problems , USP</a:t>
            </a:r>
          </a:p>
        </p:txBody>
      </p:sp>
      <p:sp>
        <p:nvSpPr>
          <p:cNvPr id="8196" name="Foliennummernplatzhalter 3">
            <a:extLst>
              <a:ext uri="{FF2B5EF4-FFF2-40B4-BE49-F238E27FC236}">
                <a16:creationId xmlns:a16="http://schemas.microsoft.com/office/drawing/2014/main" id="{B2B8826B-D74D-417D-A8F1-CAB464C52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C37B8DA-6E78-4AC1-BE33-A1A4E062A830}" type="slidenum">
              <a:rPr lang="en-US" altLang="de-DE" smtClean="0"/>
              <a:pPr/>
              <a:t>3</a:t>
            </a:fld>
            <a:endParaRPr lang="en-US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C8AA641-57FF-4128-903C-FEE99F694A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87FA8B4-7D31-44F1-A5CB-EDA25C5E6E0B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4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3B66B87-5622-449A-9386-5CE8023F0B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B67DFA2-A068-4592-ACAE-842F48B8A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521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sz="1000" dirty="0">
                <a:latin typeface="+mn-lt"/>
                <a:ea typeface="ＭＳ Ｐゴシック" panose="020B0600070205080204" pitchFamily="34" charset="-128"/>
              </a:rPr>
              <a:t>Folie 3-4 // 1-2 Folien</a:t>
            </a:r>
            <a:r>
              <a:rPr lang="de-DE" altLang="de-DE" sz="1000" u="none" dirty="0">
                <a:latin typeface="+mn-lt"/>
                <a:ea typeface="ＭＳ Ｐゴシック" panose="020B0600070205080204" pitchFamily="34" charset="-128"/>
              </a:rPr>
              <a:t>, Erklärung und Darstellung der Innovation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29F78CD-76DA-4FAD-93CE-11FDA6E45B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7F6C9C9-A958-49AB-9888-C933C1335B5A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5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A3209F-A89F-4744-959B-2FAA87374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75F8BBD-646B-49FA-9135-070BC4538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521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sz="1000" dirty="0">
                <a:latin typeface="+mn-lt"/>
                <a:ea typeface="ＭＳ Ｐゴシック" panose="020B0600070205080204" pitchFamily="34" charset="-128"/>
              </a:rPr>
              <a:t>Folie 3-4 // 1-2 Folien</a:t>
            </a:r>
            <a:r>
              <a:rPr lang="de-DE" altLang="de-DE" sz="1000" u="none" dirty="0">
                <a:latin typeface="+mn-lt"/>
                <a:ea typeface="ＭＳ Ｐゴシック" panose="020B0600070205080204" pitchFamily="34" charset="-128"/>
              </a:rPr>
              <a:t>, Erklärung und Darstellung der Innovation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5 // Geschäftsmodelldarstellung: </a:t>
            </a:r>
            <a:r>
              <a:rPr lang="de-DE" sz="1200" i="1" dirty="0">
                <a:solidFill>
                  <a:srgbClr val="000000"/>
                </a:solidFill>
                <a:latin typeface="+mn-lt"/>
                <a:cs typeface="Arial"/>
              </a:rPr>
              <a:t>Wie sehen die Einnahmequellen aus? Für was sind meine Kund*innen bereit zu zahlen und wie viel? Lassen sich Teile der Value Proposition vermieten oder als Lizenz vergeben?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0EA469-0006-47E4-97DE-D947AEE3F906}" type="slidenum">
              <a:rPr lang="en-US" altLang="de-DE" smtClean="0"/>
              <a:pPr>
                <a:defRPr/>
              </a:pPr>
              <a:t>6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34674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>
            <a:extLst>
              <a:ext uri="{FF2B5EF4-FFF2-40B4-BE49-F238E27FC236}">
                <a16:creationId xmlns:a16="http://schemas.microsoft.com/office/drawing/2014/main" id="{4DF2E003-F984-4083-9774-A3F4D95ED0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>
            <a:extLst>
              <a:ext uri="{FF2B5EF4-FFF2-40B4-BE49-F238E27FC236}">
                <a16:creationId xmlns:a16="http://schemas.microsoft.com/office/drawing/2014/main" id="{24E9DD25-9E6A-4AE7-9251-40ACD96ED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>
              <a:buNone/>
            </a:pPr>
            <a:r>
              <a:rPr lang="de-DE" altLang="de-DE" dirty="0">
                <a:latin typeface="+mn-lt"/>
                <a:ea typeface="ＭＳ Ｐゴシック" panose="020B0600070205080204" pitchFamily="34" charset="-128"/>
              </a:rPr>
              <a:t>Folie 6 // </a:t>
            </a:r>
            <a:r>
              <a:rPr lang="de-DE" altLang="de-DE" u="none" dirty="0">
                <a:latin typeface="+mn-lt"/>
                <a:ea typeface="ＭＳ Ｐゴシック" panose="020B0600070205080204" pitchFamily="34" charset="-128"/>
              </a:rPr>
              <a:t>Folie zur Kundennutzen / Customer Journey: </a:t>
            </a:r>
            <a:r>
              <a:rPr lang="de-DE" sz="1200" i="1" dirty="0">
                <a:solidFill>
                  <a:schemeClr val="tx1"/>
                </a:solidFill>
                <a:latin typeface="+mn-lt"/>
                <a:cs typeface="Arial"/>
              </a:rPr>
              <a:t>Welche Bedürfnisse der Kund*innen werden befriedigt?</a:t>
            </a:r>
            <a:r>
              <a:rPr lang="de-DE" sz="1200" i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de-DE" sz="1200" i="1" dirty="0">
                <a:solidFill>
                  <a:schemeClr val="tx1"/>
                </a:solidFill>
                <a:latin typeface="+mn-lt"/>
                <a:cs typeface="Arial"/>
              </a:rPr>
              <a:t>Welche Probleme der Kund*innen werden gelöst?</a:t>
            </a:r>
            <a:r>
              <a:rPr lang="de-DE" sz="1200" i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de-DE" sz="1200" i="1" dirty="0">
                <a:solidFill>
                  <a:schemeClr val="tx1"/>
                </a:solidFill>
                <a:latin typeface="+mn-lt"/>
                <a:cs typeface="Arial"/>
              </a:rPr>
              <a:t>Welchen Nutzen haben die Kund*innen von den Wertangeboten</a:t>
            </a:r>
            <a:r>
              <a:rPr lang="de-DE" sz="1200" i="1" dirty="0">
                <a:latin typeface="+mn-lt"/>
                <a:cs typeface="Arial"/>
              </a:rPr>
              <a:t>?</a:t>
            </a:r>
            <a:endParaRPr lang="de-DE" dirty="0">
              <a:latin typeface="+mn-lt"/>
            </a:endParaRPr>
          </a:p>
        </p:txBody>
      </p:sp>
      <p:sp>
        <p:nvSpPr>
          <p:cNvPr id="18436" name="Foliennummernplatzhalter 3">
            <a:extLst>
              <a:ext uri="{FF2B5EF4-FFF2-40B4-BE49-F238E27FC236}">
                <a16:creationId xmlns:a16="http://schemas.microsoft.com/office/drawing/2014/main" id="{DDB0F095-39A1-426C-9207-11BA1AC03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9707A2-A928-42CA-AE1B-0986D0181EBB}" type="slidenum">
              <a:rPr lang="en-US" altLang="de-DE" smtClean="0"/>
              <a:pPr/>
              <a:t>7</a:t>
            </a:fld>
            <a:endParaRPr lang="en-US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B692DDC-07A7-4E43-AEFF-80953DFDDD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233C8B-EF3F-4186-B0A5-16E7F36B98C1}" type="slidenum">
              <a:rPr lang="en-US" altLang="de-DE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8</a:t>
            </a:fld>
            <a:endParaRPr lang="en-US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05DB932-A74E-4A8E-B8E7-00661980A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61DE62E-29CE-44F9-8FA4-F0B536520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000" dirty="0">
                <a:latin typeface="+mn-lt"/>
                <a:ea typeface="ＭＳ Ｐゴシック" panose="020B0600070205080204" pitchFamily="34" charset="-128"/>
              </a:rPr>
              <a:t>Folie 7 // </a:t>
            </a:r>
            <a:r>
              <a:rPr lang="de-DE" altLang="de-DE" sz="1000" u="none" dirty="0">
                <a:latin typeface="+mn-lt"/>
                <a:ea typeface="ＭＳ Ｐゴシック" panose="020B0600070205080204" pitchFamily="34" charset="-128"/>
              </a:rPr>
              <a:t>Markt (USP), Definition des relevanten (!) Markts, Zielgruppen, Marktgröße, Marktdynamik, etc.: </a:t>
            </a:r>
            <a:r>
              <a:rPr lang="de-DE" sz="1000" i="1" dirty="0">
                <a:solidFill>
                  <a:srgbClr val="000000"/>
                </a:solidFill>
                <a:latin typeface="+mn-lt"/>
                <a:cs typeface="Arial"/>
              </a:rPr>
              <a:t>Für wen sind die Unternehmenswerte interessant?</a:t>
            </a:r>
            <a:r>
              <a:rPr lang="en-US" sz="1000" i="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de-DE" sz="1000" i="1" dirty="0">
                <a:solidFill>
                  <a:srgbClr val="000000"/>
                </a:solidFill>
                <a:latin typeface="+mn-lt"/>
                <a:cs typeface="Arial"/>
              </a:rPr>
              <a:t>Wie lassen sich die einzelnen Kund*innen gut erreichen?</a:t>
            </a:r>
            <a:r>
              <a:rPr lang="en-US" sz="1000" i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de-DE" sz="1000" i="1" dirty="0">
                <a:solidFill>
                  <a:srgbClr val="000000"/>
                </a:solidFill>
                <a:latin typeface="+mn-lt"/>
                <a:cs typeface="Arial"/>
              </a:rPr>
              <a:t>Wer sind meine wichtigsten Kund*innen?</a:t>
            </a:r>
            <a:endParaRPr lang="de-DE" altLang="de-DE" sz="1000" u="none" dirty="0">
              <a:latin typeface="+mn-lt"/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sz="1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44F66A5-DA2B-47F2-9BC4-99900634C41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657C8440-9801-4F04-B2FC-8D3195ED5CA7}" type="slidenum">
              <a:rPr lang="en-US" altLang="de-DE" sz="1200"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/>
              <a:t>9</a:t>
            </a:fld>
            <a:endParaRPr lang="en-US" altLang="de-DE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BB6B1BE-3CCB-43CE-85B4-69E265316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5C4CAB7-F3B0-46AA-84D8-65E7621E2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>
              <a:buNone/>
            </a:pPr>
            <a:r>
              <a:rPr lang="de-DE" altLang="de-DE" sz="1000" dirty="0">
                <a:latin typeface="+mn-lt"/>
                <a:ea typeface="ＭＳ Ｐゴシック" panose="020B0600070205080204" pitchFamily="34" charset="-128"/>
              </a:rPr>
              <a:t> Folie 8 // Marketing: </a:t>
            </a:r>
            <a:r>
              <a:rPr lang="de-DE" sz="1000" i="1" dirty="0">
                <a:solidFill>
                  <a:srgbClr val="000000"/>
                </a:solidFill>
                <a:latin typeface="+mn-lt"/>
                <a:cs typeface="Arial"/>
              </a:rPr>
              <a:t>Über welche Kanäle werden die Kund*innen erreicht?</a:t>
            </a:r>
            <a:r>
              <a:rPr lang="de-DE" sz="1200" i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de-DE" sz="1000" i="1" dirty="0">
                <a:solidFill>
                  <a:srgbClr val="000000"/>
                </a:solidFill>
                <a:latin typeface="+mn-lt"/>
                <a:cs typeface="Arial"/>
              </a:rPr>
              <a:t>Wie soll der Vertrieb funktionieren?</a:t>
            </a:r>
            <a:r>
              <a:rPr lang="de-DE" sz="1200" i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de-DE" sz="1000" i="1" dirty="0">
                <a:solidFill>
                  <a:srgbClr val="000000"/>
                </a:solidFill>
                <a:latin typeface="+mn-lt"/>
                <a:cs typeface="Arial"/>
              </a:rPr>
              <a:t>Welche Ressourcen werden dafür benötigt?</a:t>
            </a:r>
            <a:endParaRPr lang="de-DE" sz="1200" dirty="0">
              <a:solidFill>
                <a:srgbClr val="000000"/>
              </a:solidFill>
              <a:latin typeface="+mn-lt"/>
            </a:endParaRPr>
          </a:p>
          <a:p>
            <a:pPr eaLnBrk="1" hangingPunct="1"/>
            <a:endParaRPr lang="de-DE" altLang="de-DE" sz="1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sz="1000" u="sng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8981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487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8973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94748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6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025" y="114300"/>
            <a:ext cx="87630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363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8EF616-8217-408B-AB01-F759DB4BC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101F44-5EAF-4BCF-B03C-5B0130E6C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377A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377A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377A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377A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377A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377A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377A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377A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2">
            <a:extLst>
              <a:ext uri="{FF2B5EF4-FFF2-40B4-BE49-F238E27FC236}">
                <a16:creationId xmlns:a16="http://schemas.microsoft.com/office/drawing/2014/main" id="{50EDAF47-30F3-4152-ABE3-95D7D67E9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25" y="1247775"/>
            <a:ext cx="6124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200" i="1" u="sng">
              <a:solidFill>
                <a:schemeClr val="tx1"/>
              </a:solidFill>
            </a:endParaRPr>
          </a:p>
        </p:txBody>
      </p:sp>
      <p:sp>
        <p:nvSpPr>
          <p:cNvPr id="4099" name="Titel 6">
            <a:extLst>
              <a:ext uri="{FF2B5EF4-FFF2-40B4-BE49-F238E27FC236}">
                <a16:creationId xmlns:a16="http://schemas.microsoft.com/office/drawing/2014/main" id="{7145E53B-1199-4E20-854E-708E5CE62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+mn-lt"/>
                <a:cs typeface="Arial"/>
              </a:rPr>
              <a:t>Innovation Call - Pitch Deck </a:t>
            </a:r>
            <a:endParaRPr lang="de-DE" altLang="de-DE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F07A762-3C5F-4E4F-825A-471557C5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INHALT: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1: Projekttitel, Name(n) der Antragsteller*innen, Kontaktdaten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2: Projektidee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3-4: Innovation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5: Geschäftsmodell </a:t>
            </a:r>
          </a:p>
          <a:p>
            <a:pPr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6: Kund*innennutzen</a:t>
            </a:r>
            <a:endParaRPr lang="de-DE" dirty="0">
              <a:latin typeface="+mn-lt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7: Markt</a:t>
            </a:r>
            <a:endParaRPr lang="de-DE" dirty="0">
              <a:latin typeface="+mn-lt"/>
            </a:endParaRPr>
          </a:p>
          <a:p>
            <a:pPr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8: Marketing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9: </a:t>
            </a:r>
            <a:r>
              <a:rPr lang="de-DE" dirty="0" err="1">
                <a:solidFill>
                  <a:srgbClr val="000000"/>
                </a:solidFill>
                <a:latin typeface="+mn-lt"/>
              </a:rPr>
              <a:t>Mitbewerb</a:t>
            </a:r>
            <a:r>
              <a:rPr lang="de-DE" dirty="0">
                <a:solidFill>
                  <a:srgbClr val="000000"/>
                </a:solidFill>
                <a:latin typeface="+mn-lt"/>
              </a:rPr>
              <a:t> und Umfeld </a:t>
            </a:r>
          </a:p>
          <a:p>
            <a:pPr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10: Stärken und Schwächen des Innovationsprojektes (SWOT-Analyse)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11: Projektteam &amp; wichtige Kooperationspartner*innen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 12 - 15 : Was Sie uns noch mitteilen möchten 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rgbClr val="000000"/>
                </a:solidFill>
                <a:latin typeface="+mn-lt"/>
              </a:rPr>
              <a:t>Folienanzahl </a:t>
            </a:r>
            <a:r>
              <a:rPr lang="de-DE" b="1" dirty="0">
                <a:solidFill>
                  <a:srgbClr val="000000"/>
                </a:solidFill>
                <a:latin typeface="+mn-lt"/>
              </a:rPr>
              <a:t>max. 15 Folien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b="1" dirty="0">
              <a:solidFill>
                <a:srgbClr val="000000"/>
              </a:solidFill>
              <a:latin typeface="+mn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dirty="0">
                <a:solidFill>
                  <a:srgbClr val="000000"/>
                </a:solidFill>
                <a:highlight>
                  <a:srgbClr val="FFFF00"/>
                </a:highlight>
                <a:latin typeface="+mn-lt"/>
                <a:ea typeface="ＭＳ Ｐゴシック" panose="020B0600070205080204" pitchFamily="34" charset="-128"/>
              </a:rPr>
              <a:t>Sie können den Foliensatz frei gestalten. Wir bitten Sie nur, sich an der vorgegebenen Struktur zu orientieren und nicht mehr als 15 Folien einzureichen.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dirty="0">
                <a:solidFill>
                  <a:srgbClr val="000000"/>
                </a:solidFill>
                <a:highlight>
                  <a:srgbClr val="FFFF00"/>
                </a:highlight>
                <a:latin typeface="+mn-lt"/>
                <a:ea typeface="ＭＳ Ｐゴシック" panose="020B0600070205080204" pitchFamily="34" charset="-128"/>
              </a:rPr>
              <a:t>Zusätzliche Anmerkungen zu den Folien finden Sie im Notizfeld!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b="1" dirty="0">
              <a:solidFill>
                <a:srgbClr val="000000"/>
              </a:solidFill>
              <a:latin typeface="+mn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>
            <a:extLst>
              <a:ext uri="{FF2B5EF4-FFF2-40B4-BE49-F238E27FC236}">
                <a16:creationId xmlns:a16="http://schemas.microsoft.com/office/drawing/2014/main" id="{F6FA3DA3-DF9E-41CE-AF06-62F25D583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+mn-lt"/>
                <a:cs typeface="Arial"/>
              </a:rPr>
              <a:t>9. Mitbewerber und Umfeld</a:t>
            </a:r>
            <a:endParaRPr lang="de-AT" altLang="de-DE" sz="3200" dirty="0">
              <a:solidFill>
                <a:srgbClr val="000000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6A9FBE4-748A-4B3C-8694-F3265B2BF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+mn-lt"/>
                <a:cs typeface="Arial"/>
              </a:rPr>
              <a:t>10. Stärken und Schwächen des Innovationsprojektes (SWOT- Analyse) </a:t>
            </a:r>
            <a:endParaRPr lang="de-DE" altLang="de-DE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84FEB17-EE21-4774-84C9-15A7F5D19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+mn-lt"/>
                <a:cs typeface="Arial"/>
              </a:rPr>
              <a:t>11. Projektteam &amp; wichtige Kooperationspartner*innen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76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>
            <a:extLst>
              <a:ext uri="{FF2B5EF4-FFF2-40B4-BE49-F238E27FC236}">
                <a16:creationId xmlns:a16="http://schemas.microsoft.com/office/drawing/2014/main" id="{4E2BB659-3234-44FB-AD13-84C56C9DA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  <a:latin typeface="+mn-lt"/>
                <a:cs typeface="Arial"/>
              </a:rPr>
              <a:t>1. Projekttitel, Name(n) der Antragsteller*innen, </a:t>
            </a:r>
            <a:r>
              <a:rPr lang="de-DE" altLang="de-DE" dirty="0">
                <a:solidFill>
                  <a:schemeClr val="tx1"/>
                </a:solidFill>
                <a:latin typeface="+mn-lt"/>
              </a:rPr>
              <a:t>Kontaktdaten</a:t>
            </a:r>
            <a:br>
              <a:rPr lang="de-DE" altLang="de-DE" dirty="0">
                <a:solidFill>
                  <a:schemeClr val="tx1"/>
                </a:solidFill>
                <a:latin typeface="+mn-lt"/>
              </a:rPr>
            </a:br>
            <a:endParaRPr lang="de-AT" altLang="de-DE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0307E58A-6BA0-4F0E-B34C-3823F6B66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+mn-lt"/>
              </a:rPr>
              <a:t>2. Projektidee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82A6E70-95B7-432B-83D8-5E090FFB1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+mn-lt"/>
              </a:rPr>
              <a:t>3. Innovation</a:t>
            </a:r>
            <a:endParaRPr lang="de-AT" altLang="de-DE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8CB221-D73B-490C-8C33-9B571596F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+mn-lt"/>
              </a:rPr>
              <a:t>4. Innovation</a:t>
            </a:r>
            <a:endParaRPr lang="de-AT" altLang="de-DE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765B2-BC34-4DD6-AB42-EF4B3444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  <a:latin typeface="+mn-lt"/>
                <a:cs typeface="Arial"/>
              </a:rPr>
              <a:t>5. Geschäftsmodell</a:t>
            </a:r>
            <a:endParaRPr lang="de-DE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D1B615-4623-4D6F-896E-AED58134D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sz="1200" dirty="0">
              <a:solidFill>
                <a:srgbClr val="000000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255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>
            <a:extLst>
              <a:ext uri="{FF2B5EF4-FFF2-40B4-BE49-F238E27FC236}">
                <a16:creationId xmlns:a16="http://schemas.microsoft.com/office/drawing/2014/main" id="{993BEA9B-0711-44FF-A4B4-D408E673F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+mn-lt"/>
                <a:cs typeface="Arial"/>
              </a:rPr>
              <a:t>6. Kund*innennutzen </a:t>
            </a:r>
            <a:endParaRPr lang="de-DE" altLang="de-DE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BF7D7513-530E-424E-A5CB-121D7B47740E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None/>
            </a:pPr>
            <a:endParaRPr lang="de-DE" sz="1200" i="1" dirty="0">
              <a:solidFill>
                <a:srgbClr val="000000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FDDC569-7F8D-4229-B55F-0679F8467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+mn-lt"/>
                <a:cs typeface="Arial"/>
              </a:rPr>
              <a:t>7. Markt</a:t>
            </a:r>
            <a:endParaRPr lang="de-DE" altLang="de-DE" sz="18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29F68A2C-98C9-42F7-AB63-7CA620E93437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None/>
            </a:pPr>
            <a:endParaRPr lang="de-DE" sz="1200" i="1" dirty="0">
              <a:solidFill>
                <a:schemeClr val="tx1"/>
              </a:solidFill>
              <a:latin typeface="+mn-lt"/>
            </a:endParaRPr>
          </a:p>
          <a:p>
            <a:pPr defTabSz="914400">
              <a:buFont typeface="Arial" panose="020B0604020202020204" pitchFamily="34" charset="0"/>
              <a:buNone/>
            </a:pPr>
            <a:endParaRPr lang="de-DE" sz="1200" i="1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1CEB648-0392-4F09-924A-2E10BD7FEE62}"/>
              </a:ext>
            </a:extLst>
          </p:cNvPr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de-DE" sz="1200" i="1" dirty="0">
              <a:solidFill>
                <a:srgbClr val="000000"/>
              </a:solidFill>
              <a:latin typeface="+mn-lt"/>
            </a:endParaRPr>
          </a:p>
          <a:p>
            <a:pPr defTabSz="914400"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200" i="1" dirty="0">
              <a:solidFill>
                <a:srgbClr val="000000"/>
              </a:solidFill>
              <a:latin typeface="+mn-lt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DF7C0E02-288E-4321-AD59-48443CE116C5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00377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None/>
            </a:pPr>
            <a:endParaRPr lang="de-DE" sz="1200" i="1" dirty="0">
              <a:solidFill>
                <a:srgbClr val="000000"/>
              </a:solidFill>
            </a:endParaRPr>
          </a:p>
          <a:p>
            <a:pPr defTabSz="914400">
              <a:buFont typeface="Arial" panose="020B0604020202020204" pitchFamily="34" charset="0"/>
              <a:buNone/>
            </a:pPr>
            <a:endParaRPr lang="de-DE" sz="12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0E97CE9-B775-4B9E-8D5F-9C8975452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377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de-DE" altLang="de-DE" dirty="0">
                <a:solidFill>
                  <a:srgbClr val="000000"/>
                </a:solidFill>
                <a:latin typeface="+mn-lt"/>
                <a:cs typeface="Arial"/>
              </a:rPr>
              <a:t>8. Marketing</a:t>
            </a:r>
            <a:endParaRPr lang="de-DE" altLang="de-DE" sz="1800" dirty="0">
              <a:solidFill>
                <a:srgbClr val="000000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0CB9A0424C0940A0B8DB5889D3262B" ma:contentTypeVersion="7" ma:contentTypeDescription="Ein neues Dokument erstellen." ma:contentTypeScope="" ma:versionID="f2969b1ae31c87e6be5b944bc46f61d4">
  <xsd:schema xmlns:xsd="http://www.w3.org/2001/XMLSchema" xmlns:xs="http://www.w3.org/2001/XMLSchema" xmlns:p="http://schemas.microsoft.com/office/2006/metadata/properties" xmlns:ns2="1b641ec7-11b5-4e9b-8b2e-aa4ac5a48f38" targetNamespace="http://schemas.microsoft.com/office/2006/metadata/properties" ma:root="true" ma:fieldsID="34ee035ee87f08e39c100e39be38dc99" ns2:_="">
    <xsd:import namespace="1b641ec7-11b5-4e9b-8b2e-aa4ac5a48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641ec7-11b5-4e9b-8b2e-aa4ac5a48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00743-1B06-4BEC-B775-0B879C9D255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8E7297-917A-49A1-BEDF-4708FAFEB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AC21E6-C60C-4CB5-86D8-4191CCB1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641ec7-11b5-4e9b-8b2e-aa4ac5a48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528</Words>
  <Application>Microsoft Office PowerPoint</Application>
  <PresentationFormat>Bildschirmpräsentation (4:3)</PresentationFormat>
  <Paragraphs>61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Innovation Call - Pitch Deck </vt:lpstr>
      <vt:lpstr>1. Projekttitel, Name(n) der Antragsteller*innen, Kontaktdaten </vt:lpstr>
      <vt:lpstr>2. Projektidee</vt:lpstr>
      <vt:lpstr>3. Innovation</vt:lpstr>
      <vt:lpstr>4. Innovation</vt:lpstr>
      <vt:lpstr>5. Geschäftsmodell</vt:lpstr>
      <vt:lpstr>6. Kund*innennutzen </vt:lpstr>
      <vt:lpstr>7. Markt</vt:lpstr>
      <vt:lpstr>PowerPoint-Präsentation</vt:lpstr>
      <vt:lpstr>9. Mitbewerber und Umfeld</vt:lpstr>
      <vt:lpstr>10. Stärken und Schwächen des Innovationsprojektes (SWOT- Analyse) </vt:lpstr>
      <vt:lpstr>11. Projektteam &amp; wichtige Kooperationspartner*innen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Pre-seed Presentation</dc:title>
  <dc:creator/>
  <cp:lastModifiedBy/>
  <cp:revision>103</cp:revision>
  <dcterms:created xsi:type="dcterms:W3CDTF">2008-11-19T20:20:21Z</dcterms:created>
  <dcterms:modified xsi:type="dcterms:W3CDTF">2021-03-29T10:20:50Z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0x010100440CB9A0424C0940A0B8DB5889D3262B</vt:lpwstr>
  </property>
</Properties>
</file>